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7" r:id="rId4"/>
    <p:sldId id="268" r:id="rId5"/>
    <p:sldId id="272" r:id="rId6"/>
    <p:sldId id="258" r:id="rId7"/>
    <p:sldId id="264" r:id="rId8"/>
    <p:sldId id="265" r:id="rId9"/>
    <p:sldId id="266" r:id="rId10"/>
    <p:sldId id="273" r:id="rId11"/>
    <p:sldId id="259" r:id="rId12"/>
    <p:sldId id="269" r:id="rId13"/>
    <p:sldId id="270" r:id="rId14"/>
    <p:sldId id="271" r:id="rId15"/>
    <p:sldId id="262" r:id="rId16"/>
    <p:sldId id="263" r:id="rId17"/>
    <p:sldId id="260" r:id="rId18"/>
    <p:sldId id="261"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3/13/2024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cader.bu.edu/ultra/cours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Elder Mental Health, Interventions and Resources</a:t>
            </a:r>
            <a:endParaRPr lang="en-US" dirty="0"/>
          </a:p>
        </p:txBody>
      </p:sp>
      <p:sp>
        <p:nvSpPr>
          <p:cNvPr id="3" name="Subtitle 2"/>
          <p:cNvSpPr>
            <a:spLocks noGrp="1"/>
          </p:cNvSpPr>
          <p:nvPr>
            <p:ph type="subTitle" idx="1"/>
          </p:nvPr>
        </p:nvSpPr>
        <p:spPr>
          <a:xfrm>
            <a:off x="1154955" y="4777380"/>
            <a:ext cx="8825658" cy="1548006"/>
          </a:xfrm>
        </p:spPr>
        <p:txBody>
          <a:bodyPr>
            <a:normAutofit/>
          </a:bodyPr>
          <a:lstStyle/>
          <a:p>
            <a:r>
              <a:rPr lang="en-US" dirty="0" smtClean="0"/>
              <a:t>Hilary Houldsworth, </a:t>
            </a:r>
            <a:r>
              <a:rPr lang="en-US" dirty="0" err="1" smtClean="0"/>
              <a:t>licsw</a:t>
            </a:r>
            <a:endParaRPr lang="en-US" dirty="0" smtClean="0"/>
          </a:p>
          <a:p>
            <a:r>
              <a:rPr lang="en-US" dirty="0" smtClean="0"/>
              <a:t>Behavioral health clinician</a:t>
            </a:r>
          </a:p>
          <a:p>
            <a:r>
              <a:rPr lang="en-US" dirty="0"/>
              <a:t>Elder Services of Berkshire County </a:t>
            </a:r>
          </a:p>
        </p:txBody>
      </p:sp>
    </p:spTree>
    <p:extLst>
      <p:ext uri="{BB962C8B-B14F-4D97-AF65-F5344CB8AC3E}">
        <p14:creationId xmlns:p14="http://schemas.microsoft.com/office/powerpoint/2010/main" val="2475739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for Hoarding Disorder</a:t>
            </a:r>
            <a:endParaRPr lang="en-US" dirty="0"/>
          </a:p>
        </p:txBody>
      </p:sp>
      <p:sp>
        <p:nvSpPr>
          <p:cNvPr id="3" name="Content Placeholder 2"/>
          <p:cNvSpPr>
            <a:spLocks noGrp="1"/>
          </p:cNvSpPr>
          <p:nvPr>
            <p:ph idx="1"/>
          </p:nvPr>
        </p:nvSpPr>
        <p:spPr/>
        <p:txBody>
          <a:bodyPr/>
          <a:lstStyle/>
          <a:p>
            <a:r>
              <a:rPr lang="en-US" dirty="0" smtClean="0"/>
              <a:t>Mutual Support Consulting, LLC</a:t>
            </a:r>
          </a:p>
          <a:p>
            <a:pPr lvl="1"/>
            <a:r>
              <a:rPr lang="en-US" dirty="0" smtClean="0"/>
              <a:t>Information and resources on HD, trained in home decluttering partners</a:t>
            </a:r>
          </a:p>
          <a:p>
            <a:pPr lvl="1"/>
            <a:r>
              <a:rPr lang="en-US" dirty="0" smtClean="0"/>
              <a:t>Buried in Treasures Workshop</a:t>
            </a:r>
          </a:p>
          <a:p>
            <a:pPr lvl="1"/>
            <a:r>
              <a:rPr lang="en-US" dirty="0" smtClean="0"/>
              <a:t>Western MA Hoarding Disorder Resource Network</a:t>
            </a:r>
          </a:p>
          <a:p>
            <a:r>
              <a:rPr lang="en-US" dirty="0" err="1" smtClean="0"/>
              <a:t>Clutterers</a:t>
            </a:r>
            <a:r>
              <a:rPr lang="en-US" dirty="0" smtClean="0"/>
              <a:t> Anonymous Groups</a:t>
            </a:r>
          </a:p>
          <a:p>
            <a:pPr lvl="1"/>
            <a:r>
              <a:rPr lang="en-US" dirty="0"/>
              <a:t>clutterersanonymous.org</a:t>
            </a:r>
            <a:endParaRPr lang="en-US" dirty="0" smtClean="0"/>
          </a:p>
          <a:p>
            <a:r>
              <a:rPr lang="en-US" dirty="0" err="1" smtClean="0"/>
              <a:t>ServiceNet</a:t>
            </a:r>
            <a:endParaRPr lang="en-US" dirty="0"/>
          </a:p>
          <a:p>
            <a:pPr lvl="1"/>
            <a:r>
              <a:rPr lang="en-US" dirty="0" smtClean="0"/>
              <a:t>OCD and Hoarding Disorder Program (Virtual)</a:t>
            </a:r>
          </a:p>
          <a:p>
            <a:pPr marL="457200" lvl="1" indent="0">
              <a:buNone/>
            </a:pPr>
            <a:endParaRPr lang="en-US" dirty="0"/>
          </a:p>
        </p:txBody>
      </p:sp>
    </p:spTree>
    <p:extLst>
      <p:ext uri="{BB962C8B-B14F-4D97-AF65-F5344CB8AC3E}">
        <p14:creationId xmlns:p14="http://schemas.microsoft.com/office/powerpoint/2010/main" val="1046769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Non-Reversible Dementia</a:t>
            </a:r>
            <a:endParaRPr lang="en-US" dirty="0"/>
          </a:p>
        </p:txBody>
      </p:sp>
      <p:sp>
        <p:nvSpPr>
          <p:cNvPr id="3" name="Content Placeholder 2"/>
          <p:cNvSpPr>
            <a:spLocks noGrp="1"/>
          </p:cNvSpPr>
          <p:nvPr>
            <p:ph idx="1"/>
          </p:nvPr>
        </p:nvSpPr>
        <p:spPr/>
        <p:txBody>
          <a:bodyPr/>
          <a:lstStyle/>
          <a:p>
            <a:r>
              <a:rPr lang="en-US" dirty="0" smtClean="0"/>
              <a:t>Alzheimer's Disease- Accounts for 60-80% of all dementia diagnosis</a:t>
            </a:r>
          </a:p>
          <a:p>
            <a:r>
              <a:rPr lang="en-US" dirty="0"/>
              <a:t>Vascular dementia</a:t>
            </a:r>
          </a:p>
          <a:p>
            <a:r>
              <a:rPr lang="en-US" dirty="0" err="1"/>
              <a:t>Lewy</a:t>
            </a:r>
            <a:r>
              <a:rPr lang="en-US" dirty="0"/>
              <a:t> body dementia</a:t>
            </a:r>
          </a:p>
          <a:p>
            <a:r>
              <a:rPr lang="en-US" dirty="0"/>
              <a:t>Chronic traumatic encephalopathy (CTE)</a:t>
            </a:r>
          </a:p>
          <a:p>
            <a:r>
              <a:rPr lang="en-US" dirty="0"/>
              <a:t>Parkinson's disease</a:t>
            </a:r>
          </a:p>
          <a:p>
            <a:r>
              <a:rPr lang="en-US" dirty="0"/>
              <a:t>Frontotemporal dementia (FTD)</a:t>
            </a:r>
          </a:p>
        </p:txBody>
      </p:sp>
    </p:spTree>
    <p:extLst>
      <p:ext uri="{BB962C8B-B14F-4D97-AF65-F5344CB8AC3E}">
        <p14:creationId xmlns:p14="http://schemas.microsoft.com/office/powerpoint/2010/main" val="1911406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6496" y="420278"/>
            <a:ext cx="3401063" cy="390427"/>
          </a:xfrm>
        </p:spPr>
        <p:txBody>
          <a:bodyPr/>
          <a:lstStyle/>
          <a:p>
            <a:r>
              <a:rPr lang="en-US" dirty="0" smtClean="0"/>
              <a:t>Alzheimer’s Disease</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05633" y="1687398"/>
            <a:ext cx="6711266" cy="4110087"/>
          </a:xfrm>
        </p:spPr>
      </p:pic>
      <p:sp>
        <p:nvSpPr>
          <p:cNvPr id="4" name="Text Placeholder 3"/>
          <p:cNvSpPr>
            <a:spLocks noGrp="1"/>
          </p:cNvSpPr>
          <p:nvPr>
            <p:ph type="body" sz="half" idx="2"/>
          </p:nvPr>
        </p:nvSpPr>
        <p:spPr>
          <a:xfrm>
            <a:off x="1154955" y="1225486"/>
            <a:ext cx="3401062" cy="4799394"/>
          </a:xfrm>
        </p:spPr>
        <p:txBody>
          <a:bodyPr>
            <a:normAutofit lnSpcReduction="10000"/>
          </a:bodyPr>
          <a:lstStyle/>
          <a:p>
            <a:r>
              <a:rPr lang="en-US" dirty="0"/>
              <a:t>Early on in the progression of Alzheimer's disease, normally harmless proteins called beta amyloids start building up abnormal "sticky" plaque deposits between neurons in the parts of the brain that control memory, thinking, judgment, personality, and behavior. The accumulation of these plaques makes it difficult for neurons to send signals back and forth, because the plaques get in the way of the neurotransmitters. Researchers believe that the buildup of these sticky plaques begins to damage the neurons. Gradually, as a result of plaque build-up between neurons and tangles inside of neurons, they begin to die. This is why Alzheimer's disease is referred to as degenerative, because as the brain cells stop functioning normally and die, the brain literally begins to decrease in size. </a:t>
            </a:r>
            <a:r>
              <a:rPr lang="en-US" dirty="0" smtClean="0"/>
              <a:t>(Cader.bu.edu)</a:t>
            </a:r>
            <a:endParaRPr lang="en-US" dirty="0"/>
          </a:p>
        </p:txBody>
      </p:sp>
    </p:spTree>
    <p:extLst>
      <p:ext uri="{BB962C8B-B14F-4D97-AF65-F5344CB8AC3E}">
        <p14:creationId xmlns:p14="http://schemas.microsoft.com/office/powerpoint/2010/main" val="3994440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 Changes in Dementia</a:t>
            </a:r>
            <a:endParaRPr lang="en-US" dirty="0"/>
          </a:p>
        </p:txBody>
      </p:sp>
      <p:sp>
        <p:nvSpPr>
          <p:cNvPr id="3" name="Content Placeholder 2"/>
          <p:cNvSpPr>
            <a:spLocks noGrp="1"/>
          </p:cNvSpPr>
          <p:nvPr>
            <p:ph idx="1"/>
          </p:nvPr>
        </p:nvSpPr>
        <p:spPr/>
        <p:txBody>
          <a:bodyPr/>
          <a:lstStyle/>
          <a:p>
            <a:r>
              <a:rPr lang="en-US" dirty="0" smtClean="0"/>
              <a:t>Early Stages- the person may experience anger and frustration as they notice a decline in memory or independence. This is a confusing and fearful time for the individual. </a:t>
            </a:r>
          </a:p>
          <a:p>
            <a:r>
              <a:rPr lang="en-US" dirty="0" smtClean="0"/>
              <a:t>As the dementia progresses, the older adult may begin to have behaviors that impact their relationships with others. The person may have outbursts of frustration, confusion and suspicion of others as cognition declines. This is associated with the brain cells that control emotions being compromised. </a:t>
            </a:r>
          </a:p>
          <a:p>
            <a:r>
              <a:rPr lang="en-US" dirty="0" smtClean="0"/>
              <a:t>Sun downing- state of confusion in the evening and often through the night that can increase confusion, agitation, anxiety and disorientation. </a:t>
            </a:r>
          </a:p>
        </p:txBody>
      </p:sp>
    </p:spTree>
    <p:extLst>
      <p:ext uri="{BB962C8B-B14F-4D97-AF65-F5344CB8AC3E}">
        <p14:creationId xmlns:p14="http://schemas.microsoft.com/office/powerpoint/2010/main" val="3506434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065230"/>
            <a:ext cx="8946541" cy="5183170"/>
          </a:xfrm>
        </p:spPr>
        <p:txBody>
          <a:bodyPr>
            <a:normAutofit/>
          </a:bodyPr>
          <a:lstStyle/>
          <a:p>
            <a:r>
              <a:rPr lang="en-US" dirty="0" smtClean="0"/>
              <a:t>Consider environmental factors- Often, something in the persons environment is aggravating or overstimulating to them. </a:t>
            </a:r>
            <a:r>
              <a:rPr lang="en-US" i="1" dirty="0" smtClean="0"/>
              <a:t>Is the room too hot? Are there too many people in the room? Is the TV too loud? </a:t>
            </a:r>
            <a:r>
              <a:rPr lang="en-US" dirty="0" smtClean="0"/>
              <a:t>These are things to be sensitive of as they may be distressing to the older adult with dementia. </a:t>
            </a:r>
          </a:p>
          <a:p>
            <a:r>
              <a:rPr lang="en-US" dirty="0" smtClean="0"/>
              <a:t>Consider your own physiological reaction to this type of behavior. Observe the behavior,  do not take it personally. Remember, all behavior is a form of communication.</a:t>
            </a:r>
          </a:p>
          <a:p>
            <a:r>
              <a:rPr lang="en-US" dirty="0"/>
              <a:t>Maintaining routine, predictability, labeling items and/or having items needed frequently easy to find/utilize </a:t>
            </a:r>
          </a:p>
          <a:p>
            <a:r>
              <a:rPr lang="en-US" dirty="0" smtClean="0"/>
              <a:t>Dementia Coaching for Caregivers</a:t>
            </a:r>
          </a:p>
          <a:p>
            <a:r>
              <a:rPr lang="en-US" dirty="0" smtClean="0"/>
              <a:t>Consult with Primary Care </a:t>
            </a:r>
            <a:r>
              <a:rPr lang="en-US" dirty="0" smtClean="0"/>
              <a:t>Physician</a:t>
            </a:r>
          </a:p>
          <a:p>
            <a:r>
              <a:rPr lang="en-US" dirty="0" smtClean="0"/>
              <a:t>Consider Medical conditions</a:t>
            </a:r>
            <a:endParaRPr lang="en-US" dirty="0" smtClean="0"/>
          </a:p>
        </p:txBody>
      </p:sp>
    </p:spTree>
    <p:extLst>
      <p:ext uri="{BB962C8B-B14F-4D97-AF65-F5344CB8AC3E}">
        <p14:creationId xmlns:p14="http://schemas.microsoft.com/office/powerpoint/2010/main" val="538284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Caregiver Stress</a:t>
            </a:r>
            <a:endParaRPr lang="en-US" dirty="0"/>
          </a:p>
        </p:txBody>
      </p:sp>
      <p:sp>
        <p:nvSpPr>
          <p:cNvPr id="3" name="Content Placeholder 2"/>
          <p:cNvSpPr>
            <a:spLocks noGrp="1"/>
          </p:cNvSpPr>
          <p:nvPr>
            <p:ph idx="1"/>
          </p:nvPr>
        </p:nvSpPr>
        <p:spPr/>
        <p:txBody>
          <a:bodyPr/>
          <a:lstStyle/>
          <a:p>
            <a:r>
              <a:rPr lang="en-US" dirty="0" smtClean="0"/>
              <a:t>Understandably, Caregivers often experience stress, frustration, sadness and even anger in their role as caregiver or towards the person they care give for. </a:t>
            </a:r>
          </a:p>
          <a:p>
            <a:r>
              <a:rPr lang="en-US" dirty="0" smtClean="0"/>
              <a:t>Caregivers often miss work, need to decrease work hours or take a leave of absence to care give, resulting in financial hardships.</a:t>
            </a:r>
          </a:p>
          <a:p>
            <a:r>
              <a:rPr lang="en-US" dirty="0" smtClean="0"/>
              <a:t>Caregivers may struggle with how to handle their loved ones decline, weather or not to explain the conditions to them (mostly with dementia) and when the need for a higher level of care is needed, such as a skilled nursing facility.</a:t>
            </a:r>
            <a:endParaRPr lang="en-US" dirty="0"/>
          </a:p>
        </p:txBody>
      </p:sp>
    </p:spTree>
    <p:extLst>
      <p:ext uri="{BB962C8B-B14F-4D97-AF65-F5344CB8AC3E}">
        <p14:creationId xmlns:p14="http://schemas.microsoft.com/office/powerpoint/2010/main" val="3759014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Caregiver Resources</a:t>
            </a:r>
            <a:endParaRPr lang="en-US" dirty="0"/>
          </a:p>
        </p:txBody>
      </p:sp>
      <p:sp>
        <p:nvSpPr>
          <p:cNvPr id="3" name="Content Placeholder 2"/>
          <p:cNvSpPr>
            <a:spLocks noGrp="1"/>
          </p:cNvSpPr>
          <p:nvPr>
            <p:ph idx="1"/>
          </p:nvPr>
        </p:nvSpPr>
        <p:spPr/>
        <p:txBody>
          <a:bodyPr/>
          <a:lstStyle/>
          <a:p>
            <a:endParaRPr lang="en-US" dirty="0" smtClean="0"/>
          </a:p>
          <a:p>
            <a:r>
              <a:rPr lang="en-US" dirty="0" smtClean="0"/>
              <a:t>Local Counsels on Aging often have Caregiver Support Groups</a:t>
            </a:r>
          </a:p>
          <a:p>
            <a:r>
              <a:rPr lang="en-US" dirty="0" smtClean="0"/>
              <a:t>Pittsfield Senior Center Supportive Day Program</a:t>
            </a:r>
          </a:p>
          <a:p>
            <a:r>
              <a:rPr lang="en-US" dirty="0" smtClean="0"/>
              <a:t>Dementia Coaching</a:t>
            </a:r>
            <a:endParaRPr lang="en-US" dirty="0"/>
          </a:p>
          <a:p>
            <a:r>
              <a:rPr lang="en-US" dirty="0" smtClean="0"/>
              <a:t>Elder Services of Berkshire County</a:t>
            </a:r>
          </a:p>
          <a:p>
            <a:pPr lvl="1"/>
            <a:r>
              <a:rPr lang="en-US" dirty="0" smtClean="0"/>
              <a:t>Caregiver Coordination Program</a:t>
            </a:r>
          </a:p>
          <a:p>
            <a:pPr lvl="1"/>
            <a:r>
              <a:rPr lang="en-US" dirty="0" smtClean="0"/>
              <a:t>Homecare Services</a:t>
            </a:r>
            <a:endParaRPr lang="en-US" dirty="0"/>
          </a:p>
        </p:txBody>
      </p:sp>
    </p:spTree>
    <p:extLst>
      <p:ext uri="{BB962C8B-B14F-4D97-AF65-F5344CB8AC3E}">
        <p14:creationId xmlns:p14="http://schemas.microsoft.com/office/powerpoint/2010/main" val="3822200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Elder Neglect and Abuse</a:t>
            </a:r>
            <a:endParaRPr lang="en-US" dirty="0"/>
          </a:p>
        </p:txBody>
      </p:sp>
      <p:sp>
        <p:nvSpPr>
          <p:cNvPr id="3" name="Content Placeholder 2"/>
          <p:cNvSpPr>
            <a:spLocks noGrp="1"/>
          </p:cNvSpPr>
          <p:nvPr>
            <p:ph idx="1"/>
          </p:nvPr>
        </p:nvSpPr>
        <p:spPr/>
        <p:txBody>
          <a:bodyPr/>
          <a:lstStyle/>
          <a:p>
            <a:r>
              <a:rPr lang="en-US" dirty="0" smtClean="0"/>
              <a:t>Financial abuse</a:t>
            </a:r>
          </a:p>
          <a:p>
            <a:r>
              <a:rPr lang="en-US" dirty="0" smtClean="0"/>
              <a:t>Physical abuse</a:t>
            </a:r>
          </a:p>
          <a:p>
            <a:r>
              <a:rPr lang="en-US" dirty="0" smtClean="0"/>
              <a:t>Sexual abuse</a:t>
            </a:r>
          </a:p>
          <a:p>
            <a:r>
              <a:rPr lang="en-US" dirty="0" smtClean="0"/>
              <a:t>Elder neglect</a:t>
            </a:r>
          </a:p>
          <a:p>
            <a:r>
              <a:rPr lang="en-US" dirty="0" smtClean="0"/>
              <a:t>Self neglect</a:t>
            </a:r>
          </a:p>
          <a:p>
            <a:pPr lvl="1"/>
            <a:r>
              <a:rPr lang="en-US" dirty="0"/>
              <a:t>Competence is a judgment made by a court of law about an individual's mental capacity to make the decisions necessary to keep him safe. Only a court of law can decide questions of competency</a:t>
            </a:r>
            <a:r>
              <a:rPr lang="en-US" dirty="0" smtClean="0"/>
              <a:t>.</a:t>
            </a:r>
          </a:p>
          <a:p>
            <a:pPr lvl="1"/>
            <a:r>
              <a:rPr lang="en-US" dirty="0" smtClean="0"/>
              <a:t>Capacity is </a:t>
            </a:r>
            <a:r>
              <a:rPr lang="en-US" dirty="0"/>
              <a:t>a medical judgment, </a:t>
            </a:r>
            <a:r>
              <a:rPr lang="en-US" dirty="0" smtClean="0"/>
              <a:t>not </a:t>
            </a:r>
            <a:r>
              <a:rPr lang="en-US" dirty="0"/>
              <a:t>a legal term, referring to a person's ability to make health care and other decisions in his own behalf.</a:t>
            </a:r>
          </a:p>
        </p:txBody>
      </p:sp>
    </p:spTree>
    <p:extLst>
      <p:ext uri="{BB962C8B-B14F-4D97-AF65-F5344CB8AC3E}">
        <p14:creationId xmlns:p14="http://schemas.microsoft.com/office/powerpoint/2010/main" val="3284958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Mandated Reporting &amp; Elder Protective Services</a:t>
            </a:r>
            <a:endParaRPr lang="en-US" dirty="0"/>
          </a:p>
        </p:txBody>
      </p:sp>
      <p:sp>
        <p:nvSpPr>
          <p:cNvPr id="3" name="Content Placeholder 2"/>
          <p:cNvSpPr>
            <a:spLocks noGrp="1"/>
          </p:cNvSpPr>
          <p:nvPr>
            <p:ph idx="1"/>
          </p:nvPr>
        </p:nvSpPr>
        <p:spPr/>
        <p:txBody>
          <a:bodyPr/>
          <a:lstStyle/>
          <a:p>
            <a:r>
              <a:rPr lang="en-US" dirty="0" smtClean="0"/>
              <a:t>Police Officers are required by law to report witnessed, reported or suspected financial, physical, sexual abuse or neglect to the proper entity. This includes self neglect.</a:t>
            </a:r>
          </a:p>
          <a:p>
            <a:r>
              <a:rPr lang="en-US" dirty="0"/>
              <a:t>Berkshire Elder Protective Services provides assistance to those 60 and older who are victims of abuse, neglect, financial exploitation by another person, or are self-neglecting. To file a report, contact the Elder Abuse Hotline at 1-800-922-2275 or https://www.mass.gov/how-to/report-elder-abuse</a:t>
            </a:r>
          </a:p>
        </p:txBody>
      </p:sp>
    </p:spTree>
    <p:extLst>
      <p:ext uri="{BB962C8B-B14F-4D97-AF65-F5344CB8AC3E}">
        <p14:creationId xmlns:p14="http://schemas.microsoft.com/office/powerpoint/2010/main" val="3884569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lstStyle/>
          <a:p>
            <a:r>
              <a:rPr lang="en-US" dirty="0"/>
              <a:t>Behavioral Health and Aging. </a:t>
            </a:r>
            <a:r>
              <a:rPr lang="en-US" dirty="0" smtClean="0"/>
              <a:t>(2023). </a:t>
            </a:r>
            <a:r>
              <a:rPr lang="en-US" dirty="0"/>
              <a:t>Cader.bu.edu. Retrieved January 5, 2024, from </a:t>
            </a:r>
            <a:r>
              <a:rPr lang="en-US" dirty="0">
                <a:hlinkClick r:id="rId2"/>
              </a:rPr>
              <a:t>https://</a:t>
            </a:r>
            <a:r>
              <a:rPr lang="en-US" dirty="0" smtClean="0">
                <a:hlinkClick r:id="rId2"/>
              </a:rPr>
              <a:t>cader.bu.edu/ultra/course</a:t>
            </a:r>
            <a:endParaRPr lang="en-US" dirty="0" smtClean="0"/>
          </a:p>
          <a:p>
            <a:r>
              <a:rPr lang="en-US" dirty="0"/>
              <a:t> American Psychiatric Association: Diagnostic and Statistical Manual of Mental Disorders: Diagnostic and Statistical Manual of Mental Disorders, Fifth Edition, Text Revision. Arlington, VA: American Psychiatric Association, 2022</a:t>
            </a:r>
            <a:r>
              <a:rPr lang="en-US" dirty="0" smtClean="0"/>
              <a:t>.</a:t>
            </a:r>
          </a:p>
          <a:p>
            <a:r>
              <a:rPr lang="en-US" dirty="0"/>
              <a:t>Shuer, L., &amp; Belofsky, B. </a:t>
            </a:r>
            <a:r>
              <a:rPr lang="en-US" dirty="0" smtClean="0"/>
              <a:t>(2023.). </a:t>
            </a:r>
            <a:r>
              <a:rPr lang="en-US" dirty="0"/>
              <a:t>Hoarding Disorder: Fact, Fiction, and Family. Hoarding Disorder: The Basics.</a:t>
            </a:r>
          </a:p>
        </p:txBody>
      </p:sp>
    </p:spTree>
    <p:extLst>
      <p:ext uri="{BB962C8B-B14F-4D97-AF65-F5344CB8AC3E}">
        <p14:creationId xmlns:p14="http://schemas.microsoft.com/office/powerpoint/2010/main" val="1689903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Mental Health in Older Adults</a:t>
            </a:r>
            <a:endParaRPr lang="en-US" dirty="0"/>
          </a:p>
        </p:txBody>
      </p:sp>
      <p:sp>
        <p:nvSpPr>
          <p:cNvPr id="3" name="Content Placeholder 2"/>
          <p:cNvSpPr>
            <a:spLocks noGrp="1"/>
          </p:cNvSpPr>
          <p:nvPr>
            <p:ph idx="1"/>
          </p:nvPr>
        </p:nvSpPr>
        <p:spPr/>
        <p:txBody>
          <a:bodyPr/>
          <a:lstStyle/>
          <a:p>
            <a:r>
              <a:rPr lang="en-US" dirty="0" smtClean="0"/>
              <a:t>Symptoms of anxiety and depression may increase in older adults for a variety of reasons, however, anxiety and depression are not normal parts of aging. </a:t>
            </a:r>
          </a:p>
          <a:p>
            <a:r>
              <a:rPr lang="en-US" dirty="0" smtClean="0"/>
              <a:t>Some mental health conditions, such as bipolar disorder and psychotic disorders may manifest later in life</a:t>
            </a:r>
          </a:p>
          <a:p>
            <a:r>
              <a:rPr lang="en-US" dirty="0" smtClean="0"/>
              <a:t>Issues with substance use may increase for older adults, again for a variety of reasons, and this is also not a normal part of aging. </a:t>
            </a:r>
          </a:p>
          <a:p>
            <a:r>
              <a:rPr lang="en-US" dirty="0" smtClean="0"/>
              <a:t>Older adults can address these symptoms, get help and make positive changes!</a:t>
            </a:r>
          </a:p>
          <a:p>
            <a:r>
              <a:rPr lang="en-US" dirty="0" smtClean="0"/>
              <a:t>When offering referrals or making suggestions, consider situational solutions, environmental factors, and hierarchy of needs</a:t>
            </a:r>
            <a:endParaRPr lang="en-US" dirty="0"/>
          </a:p>
        </p:txBody>
      </p:sp>
    </p:spTree>
    <p:extLst>
      <p:ext uri="{BB962C8B-B14F-4D97-AF65-F5344CB8AC3E}">
        <p14:creationId xmlns:p14="http://schemas.microsoft.com/office/powerpoint/2010/main" val="1978755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Suicide in Older Adults</a:t>
            </a:r>
            <a:endParaRPr lang="en-US" dirty="0"/>
          </a:p>
        </p:txBody>
      </p:sp>
      <p:sp>
        <p:nvSpPr>
          <p:cNvPr id="3" name="Content Placeholder 2"/>
          <p:cNvSpPr>
            <a:spLocks noGrp="1"/>
          </p:cNvSpPr>
          <p:nvPr>
            <p:ph idx="1"/>
          </p:nvPr>
        </p:nvSpPr>
        <p:spPr/>
        <p:txBody>
          <a:bodyPr/>
          <a:lstStyle/>
          <a:p>
            <a:r>
              <a:rPr lang="en-US" dirty="0" smtClean="0"/>
              <a:t>Older adults have the highest suicide rates in Massachusetts</a:t>
            </a:r>
          </a:p>
          <a:p>
            <a:r>
              <a:rPr lang="en-US" dirty="0"/>
              <a:t>	</a:t>
            </a:r>
            <a:r>
              <a:rPr lang="en-US" dirty="0" smtClean="0"/>
              <a:t>Older adults tend to use more lethal means and have a more thought out plan</a:t>
            </a:r>
          </a:p>
          <a:p>
            <a:pPr lvl="1"/>
            <a:r>
              <a:rPr lang="en-US" dirty="0" smtClean="0"/>
              <a:t>Men tend to use firearms</a:t>
            </a:r>
          </a:p>
          <a:p>
            <a:pPr lvl="1"/>
            <a:r>
              <a:rPr lang="en-US" dirty="0" smtClean="0"/>
              <a:t>Women are more likely to overdose on medications or poison	</a:t>
            </a:r>
          </a:p>
          <a:p>
            <a:r>
              <a:rPr lang="en-US" dirty="0"/>
              <a:t>	O</a:t>
            </a:r>
            <a:r>
              <a:rPr lang="en-US" dirty="0" smtClean="0"/>
              <a:t>lder adults may be less likely to tell someone their thoughts or plan</a:t>
            </a:r>
          </a:p>
          <a:p>
            <a:r>
              <a:rPr lang="en-US" dirty="0"/>
              <a:t>	O</a:t>
            </a:r>
            <a:r>
              <a:rPr lang="en-US" dirty="0" smtClean="0"/>
              <a:t>lder adults may experience increased isolation, resulting in suicide 	attempts having a greater risk of fatality due to lack of intervention</a:t>
            </a:r>
            <a:endParaRPr lang="en-US" dirty="0"/>
          </a:p>
        </p:txBody>
      </p:sp>
    </p:spTree>
    <p:extLst>
      <p:ext uri="{BB962C8B-B14F-4D97-AF65-F5344CB8AC3E}">
        <p14:creationId xmlns:p14="http://schemas.microsoft.com/office/powerpoint/2010/main" val="4181859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Suicide Prevention in Older Adults</a:t>
            </a:r>
            <a:endParaRPr lang="en-US" dirty="0"/>
          </a:p>
        </p:txBody>
      </p:sp>
      <p:sp>
        <p:nvSpPr>
          <p:cNvPr id="3" name="Content Placeholder 2"/>
          <p:cNvSpPr>
            <a:spLocks noGrp="1"/>
          </p:cNvSpPr>
          <p:nvPr>
            <p:ph idx="1"/>
          </p:nvPr>
        </p:nvSpPr>
        <p:spPr/>
        <p:txBody>
          <a:bodyPr/>
          <a:lstStyle/>
          <a:p>
            <a:r>
              <a:rPr lang="en-US" dirty="0" smtClean="0"/>
              <a:t>Decrease isolation</a:t>
            </a:r>
          </a:p>
          <a:p>
            <a:r>
              <a:rPr lang="en-US" dirty="0" smtClean="0"/>
              <a:t>Peer support</a:t>
            </a:r>
          </a:p>
          <a:p>
            <a:r>
              <a:rPr lang="en-US" dirty="0"/>
              <a:t>M</a:t>
            </a:r>
            <a:r>
              <a:rPr lang="en-US" dirty="0" smtClean="0"/>
              <a:t>ental health services- individual or group therapy</a:t>
            </a:r>
          </a:p>
          <a:p>
            <a:r>
              <a:rPr lang="en-US" dirty="0" smtClean="0"/>
              <a:t>Decrease access to lethal means</a:t>
            </a:r>
          </a:p>
          <a:p>
            <a:r>
              <a:rPr lang="en-US" dirty="0" smtClean="0"/>
              <a:t>Utilize local Counsel on Aging/ Senior Center for socialization and activities</a:t>
            </a:r>
          </a:p>
          <a:p>
            <a:r>
              <a:rPr lang="en-US" dirty="0" smtClean="0"/>
              <a:t>Consider access to basic needs; such as food, housing, medications</a:t>
            </a:r>
          </a:p>
          <a:p>
            <a:r>
              <a:rPr lang="en-US" dirty="0" smtClean="0"/>
              <a:t>Access to transportation</a:t>
            </a:r>
            <a:endParaRPr lang="en-US" dirty="0"/>
          </a:p>
        </p:txBody>
      </p:sp>
    </p:spTree>
    <p:extLst>
      <p:ext uri="{BB962C8B-B14F-4D97-AF65-F5344CB8AC3E}">
        <p14:creationId xmlns:p14="http://schemas.microsoft.com/office/powerpoint/2010/main" val="3351249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Referrals &amp; Resources</a:t>
            </a:r>
            <a:endParaRPr lang="en-US" dirty="0"/>
          </a:p>
        </p:txBody>
      </p:sp>
      <p:sp>
        <p:nvSpPr>
          <p:cNvPr id="3" name="Content Placeholder 2"/>
          <p:cNvSpPr>
            <a:spLocks noGrp="1"/>
          </p:cNvSpPr>
          <p:nvPr>
            <p:ph idx="1"/>
          </p:nvPr>
        </p:nvSpPr>
        <p:spPr/>
        <p:txBody>
          <a:bodyPr numCol="2"/>
          <a:lstStyle/>
          <a:p>
            <a:r>
              <a:rPr lang="en-US" dirty="0" smtClean="0"/>
              <a:t>The Brien Center for Mental Health &amp; Substance Use Services</a:t>
            </a:r>
          </a:p>
          <a:p>
            <a:r>
              <a:rPr lang="en-US" dirty="0" smtClean="0"/>
              <a:t>Clinical and Support Options</a:t>
            </a:r>
          </a:p>
          <a:p>
            <a:r>
              <a:rPr lang="en-US" dirty="0" smtClean="0"/>
              <a:t>Senior Centers</a:t>
            </a:r>
          </a:p>
          <a:p>
            <a:r>
              <a:rPr lang="en-US" dirty="0" smtClean="0"/>
              <a:t>Religious Organizations</a:t>
            </a:r>
          </a:p>
          <a:p>
            <a:r>
              <a:rPr lang="en-US" dirty="0" smtClean="0"/>
              <a:t>Christian Center</a:t>
            </a:r>
          </a:p>
          <a:p>
            <a:r>
              <a:rPr lang="en-US" dirty="0" smtClean="0"/>
              <a:t>Food  Banks</a:t>
            </a:r>
            <a:endParaRPr lang="en-US" dirty="0"/>
          </a:p>
          <a:p>
            <a:r>
              <a:rPr lang="en-US" dirty="0" smtClean="0"/>
              <a:t>Medication Lock boxes</a:t>
            </a:r>
          </a:p>
          <a:p>
            <a:r>
              <a:rPr lang="en-US" dirty="0" smtClean="0"/>
              <a:t>Volunteer Opportunities</a:t>
            </a:r>
          </a:p>
          <a:p>
            <a:r>
              <a:rPr lang="en-US" dirty="0" smtClean="0"/>
              <a:t>NAMI</a:t>
            </a:r>
          </a:p>
          <a:p>
            <a:r>
              <a:rPr lang="en-US" dirty="0" smtClean="0"/>
              <a:t>Berkshire Coalition for Suicide Prevention</a:t>
            </a:r>
          </a:p>
          <a:p>
            <a:r>
              <a:rPr lang="en-US" dirty="0" smtClean="0"/>
              <a:t>Elder Services of Berkshire County</a:t>
            </a:r>
          </a:p>
          <a:p>
            <a:pPr lvl="1"/>
            <a:r>
              <a:rPr lang="en-US" dirty="0" smtClean="0"/>
              <a:t>SHINE</a:t>
            </a:r>
          </a:p>
          <a:p>
            <a:pPr lvl="1"/>
            <a:r>
              <a:rPr lang="en-US" dirty="0" smtClean="0"/>
              <a:t>Home Delivered Meals</a:t>
            </a:r>
          </a:p>
          <a:p>
            <a:pPr lvl="1"/>
            <a:r>
              <a:rPr lang="en-US" dirty="0" smtClean="0"/>
              <a:t>Housing Options Counseling</a:t>
            </a:r>
          </a:p>
          <a:p>
            <a:pPr lvl="1"/>
            <a:r>
              <a:rPr lang="en-US" dirty="0" smtClean="0"/>
              <a:t>EMHOT (elder Mental Health Outreach Team)</a:t>
            </a:r>
          </a:p>
          <a:p>
            <a:pPr marL="457200" lvl="1" indent="0">
              <a:buNone/>
            </a:pPr>
            <a:endParaRPr lang="en-US" dirty="0" smtClean="0"/>
          </a:p>
          <a:p>
            <a:pPr lvl="1"/>
            <a:endParaRPr lang="en-US" dirty="0"/>
          </a:p>
        </p:txBody>
      </p:sp>
    </p:spTree>
    <p:extLst>
      <p:ext uri="{BB962C8B-B14F-4D97-AF65-F5344CB8AC3E}">
        <p14:creationId xmlns:p14="http://schemas.microsoft.com/office/powerpoint/2010/main" val="2904303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Hoarding Disorder</a:t>
            </a:r>
            <a:endParaRPr lang="en-US" dirty="0"/>
          </a:p>
        </p:txBody>
      </p:sp>
      <p:sp>
        <p:nvSpPr>
          <p:cNvPr id="3" name="Content Placeholder 2"/>
          <p:cNvSpPr>
            <a:spLocks noGrp="1"/>
          </p:cNvSpPr>
          <p:nvPr>
            <p:ph idx="1"/>
          </p:nvPr>
        </p:nvSpPr>
        <p:spPr/>
        <p:txBody>
          <a:bodyPr/>
          <a:lstStyle/>
          <a:p>
            <a:r>
              <a:rPr lang="en-US" dirty="0" smtClean="0"/>
              <a:t>The DSM-5 defines Hoarding Disorder as;	</a:t>
            </a:r>
          </a:p>
          <a:p>
            <a:pPr lvl="1"/>
            <a:r>
              <a:rPr lang="en-US" dirty="0" smtClean="0"/>
              <a:t>Persistent difficulty discarding items regardless of value</a:t>
            </a:r>
          </a:p>
          <a:p>
            <a:pPr lvl="1"/>
            <a:r>
              <a:rPr lang="en-US" dirty="0" smtClean="0"/>
              <a:t>This difficulty is due to a perceived need to save the items and distress associated with discarding them</a:t>
            </a:r>
          </a:p>
          <a:p>
            <a:pPr lvl="1"/>
            <a:r>
              <a:rPr lang="en-US" dirty="0" smtClean="0"/>
              <a:t>Clutter in active living areas limits use of the space</a:t>
            </a:r>
          </a:p>
          <a:p>
            <a:pPr lvl="1"/>
            <a:r>
              <a:rPr lang="en-US" dirty="0" smtClean="0"/>
              <a:t>Stress and impairment associated with discarding greatly diminishes quality of life</a:t>
            </a:r>
          </a:p>
          <a:p>
            <a:pPr lvl="1"/>
            <a:r>
              <a:rPr lang="en-US" dirty="0" smtClean="0"/>
              <a:t>The clutter is not the result of another mental or physical health challenge</a:t>
            </a:r>
            <a:endParaRPr lang="en-US" dirty="0"/>
          </a:p>
        </p:txBody>
      </p:sp>
    </p:spTree>
    <p:extLst>
      <p:ext uri="{BB962C8B-B14F-4D97-AF65-F5344CB8AC3E}">
        <p14:creationId xmlns:p14="http://schemas.microsoft.com/office/powerpoint/2010/main" val="1942811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Hoarding Disorder, Cont.</a:t>
            </a:r>
            <a:endParaRPr lang="en-US" dirty="0"/>
          </a:p>
        </p:txBody>
      </p:sp>
      <p:sp>
        <p:nvSpPr>
          <p:cNvPr id="3" name="Content Placeholder 2"/>
          <p:cNvSpPr>
            <a:spLocks noGrp="1"/>
          </p:cNvSpPr>
          <p:nvPr>
            <p:ph idx="1"/>
          </p:nvPr>
        </p:nvSpPr>
        <p:spPr/>
        <p:txBody>
          <a:bodyPr/>
          <a:lstStyle/>
          <a:p>
            <a:r>
              <a:rPr lang="en-US" dirty="0" smtClean="0"/>
              <a:t>Hoarding Disorder tends to appear early in life and spans well into the late stages. Symptoms typically begin to emerge around 11-15 years old and start interfering with everyday functioning by the mid 20’s. </a:t>
            </a:r>
          </a:p>
          <a:p>
            <a:r>
              <a:rPr lang="en-US" dirty="0" smtClean="0"/>
              <a:t>Hoarding Disorder is not unique to older adults</a:t>
            </a:r>
          </a:p>
          <a:p>
            <a:r>
              <a:rPr lang="en-US" dirty="0" smtClean="0"/>
              <a:t>An estimated 6% of the worlds population struggles with HD</a:t>
            </a:r>
          </a:p>
          <a:p>
            <a:r>
              <a:rPr lang="en-US" dirty="0" smtClean="0"/>
              <a:t>Clutter does not always equal HD</a:t>
            </a:r>
          </a:p>
          <a:p>
            <a:r>
              <a:rPr lang="en-US" dirty="0" smtClean="0"/>
              <a:t>Squalor (AKA Domestic Environmental Neglect) </a:t>
            </a:r>
          </a:p>
          <a:p>
            <a:pPr lvl="1"/>
            <a:r>
              <a:rPr lang="en-US" dirty="0" smtClean="0"/>
              <a:t>The presence of hazardous items like mold, trash or worn out items does not necessarily indicate HD, though these conditions may be present in the home of someone with HD</a:t>
            </a:r>
            <a:endParaRPr lang="en-US" dirty="0"/>
          </a:p>
        </p:txBody>
      </p:sp>
    </p:spTree>
    <p:extLst>
      <p:ext uri="{BB962C8B-B14F-4D97-AF65-F5344CB8AC3E}">
        <p14:creationId xmlns:p14="http://schemas.microsoft.com/office/powerpoint/2010/main" val="788786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HD Interventions</a:t>
            </a:r>
            <a:endParaRPr lang="en-US" dirty="0"/>
          </a:p>
        </p:txBody>
      </p:sp>
      <p:sp>
        <p:nvSpPr>
          <p:cNvPr id="3" name="Content Placeholder 2"/>
          <p:cNvSpPr>
            <a:spLocks noGrp="1"/>
          </p:cNvSpPr>
          <p:nvPr>
            <p:ph idx="1"/>
          </p:nvPr>
        </p:nvSpPr>
        <p:spPr/>
        <p:txBody>
          <a:bodyPr/>
          <a:lstStyle/>
          <a:p>
            <a:r>
              <a:rPr lang="en-US" dirty="0" smtClean="0"/>
              <a:t>What helps people with HD?</a:t>
            </a:r>
          </a:p>
          <a:p>
            <a:pPr lvl="1"/>
            <a:r>
              <a:rPr lang="en-US" dirty="0" smtClean="0"/>
              <a:t>Peer support, Trained in home decluttering partners, Cognitive Behavioral Therapy, Buried in Treasures Workshops, 12 step groups (CLA: </a:t>
            </a:r>
            <a:r>
              <a:rPr lang="en-US" dirty="0" err="1" smtClean="0"/>
              <a:t>Clutterers</a:t>
            </a:r>
            <a:r>
              <a:rPr lang="en-US" dirty="0" smtClean="0"/>
              <a:t> Anonymous) motivation, insight and hope!</a:t>
            </a:r>
            <a:endParaRPr lang="en-US" dirty="0"/>
          </a:p>
          <a:p>
            <a:pPr lvl="1"/>
            <a:r>
              <a:rPr lang="en-US" dirty="0" smtClean="0"/>
              <a:t>Building Rapport: Strengths Based &amp; Person Centered</a:t>
            </a:r>
          </a:p>
          <a:p>
            <a:pPr lvl="2"/>
            <a:r>
              <a:rPr lang="en-US" dirty="0" smtClean="0"/>
              <a:t>The first step is building trust and motivation</a:t>
            </a:r>
          </a:p>
          <a:p>
            <a:pPr lvl="2"/>
            <a:r>
              <a:rPr lang="en-US" dirty="0" smtClean="0"/>
              <a:t>Ask questions like </a:t>
            </a:r>
          </a:p>
          <a:p>
            <a:pPr lvl="3"/>
            <a:r>
              <a:rPr lang="en-US" dirty="0" smtClean="0"/>
              <a:t>“Is reducing clutter important to you? If so, what would you like to accomplish?” </a:t>
            </a:r>
          </a:p>
          <a:p>
            <a:pPr lvl="3"/>
            <a:r>
              <a:rPr lang="en-US" dirty="0" smtClean="0"/>
              <a:t>“Is organizing difficult for you? If so, what makes it hard?” </a:t>
            </a:r>
          </a:p>
          <a:p>
            <a:pPr lvl="3"/>
            <a:r>
              <a:rPr lang="en-US" dirty="0" smtClean="0"/>
              <a:t>“Are you attached to items that are preventing you from passing inspection?” </a:t>
            </a:r>
          </a:p>
          <a:p>
            <a:pPr lvl="2"/>
            <a:endParaRPr lang="en-US" dirty="0" smtClean="0"/>
          </a:p>
        </p:txBody>
      </p:sp>
    </p:spTree>
    <p:extLst>
      <p:ext uri="{BB962C8B-B14F-4D97-AF65-F5344CB8AC3E}">
        <p14:creationId xmlns:p14="http://schemas.microsoft.com/office/powerpoint/2010/main" val="621894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not helpful</a:t>
            </a:r>
            <a:endParaRPr lang="en-US" dirty="0"/>
          </a:p>
        </p:txBody>
      </p:sp>
      <p:sp>
        <p:nvSpPr>
          <p:cNvPr id="3" name="Content Placeholder 2"/>
          <p:cNvSpPr>
            <a:spLocks noGrp="1"/>
          </p:cNvSpPr>
          <p:nvPr>
            <p:ph idx="1"/>
          </p:nvPr>
        </p:nvSpPr>
        <p:spPr/>
        <p:txBody>
          <a:bodyPr/>
          <a:lstStyle/>
          <a:p>
            <a:r>
              <a:rPr lang="en-US" dirty="0" smtClean="0"/>
              <a:t>Calling someone a “hoarder”</a:t>
            </a:r>
          </a:p>
          <a:p>
            <a:pPr lvl="1"/>
            <a:r>
              <a:rPr lang="en-US" dirty="0" smtClean="0"/>
              <a:t>Alternatives can be: A person with Hoarding Disorder, a collector, finder keepers, treasure hunters</a:t>
            </a:r>
          </a:p>
          <a:p>
            <a:r>
              <a:rPr lang="en-US" dirty="0" smtClean="0"/>
              <a:t>Forced cleanouts, threats, secretly throwing items away</a:t>
            </a:r>
          </a:p>
          <a:p>
            <a:r>
              <a:rPr lang="en-US" dirty="0" smtClean="0"/>
              <a:t>There are not medications that are proven to reduce the symptoms of HD, but medications can manage co-occurring disorders which can be helpful</a:t>
            </a:r>
          </a:p>
        </p:txBody>
      </p:sp>
    </p:spTree>
    <p:extLst>
      <p:ext uri="{BB962C8B-B14F-4D97-AF65-F5344CB8AC3E}">
        <p14:creationId xmlns:p14="http://schemas.microsoft.com/office/powerpoint/2010/main" val="9136569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701</TotalTime>
  <Words>1476</Words>
  <Application>Microsoft Office PowerPoint</Application>
  <PresentationFormat>Widescreen</PresentationFormat>
  <Paragraphs>124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Ion</vt:lpstr>
      <vt:lpstr>Elder Mental Health, Interventions and Resources</vt:lpstr>
      <vt:lpstr>Mental Health in Older Adults</vt:lpstr>
      <vt:lpstr>Suicide in Older Adults</vt:lpstr>
      <vt:lpstr>Suicide Prevention in Older Adults</vt:lpstr>
      <vt:lpstr>Potential Referrals &amp; Resources</vt:lpstr>
      <vt:lpstr>Hoarding Disorder</vt:lpstr>
      <vt:lpstr>Hoarding Disorder, Cont.</vt:lpstr>
      <vt:lpstr>HD Interventions</vt:lpstr>
      <vt:lpstr>What is not helpful</vt:lpstr>
      <vt:lpstr>Resources for Hoarding Disorder</vt:lpstr>
      <vt:lpstr>Non-Reversible Dementia</vt:lpstr>
      <vt:lpstr>Alzheimer’s Disease</vt:lpstr>
      <vt:lpstr>Behavioral Changes in Dementia</vt:lpstr>
      <vt:lpstr>PowerPoint Presentation</vt:lpstr>
      <vt:lpstr>Caregiver Stress</vt:lpstr>
      <vt:lpstr>Caregiver Resources</vt:lpstr>
      <vt:lpstr>Elder Neglect and Abuse</vt:lpstr>
      <vt:lpstr>Mandated Reporting &amp; Elder Protective Services</vt:lpstr>
      <vt:lpstr>References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Elder Mental Health Issues, Interventions and Resources</dc:title>
  <dc:creator>Hilary Houldsworth</dc:creator>
  <cp:lastModifiedBy>Hilary Houldsworth</cp:lastModifiedBy>
  <cp:revision>63</cp:revision>
  <dcterms:created xsi:type="dcterms:W3CDTF">2024-01-04T15:08:08Z</dcterms:created>
  <dcterms:modified xsi:type="dcterms:W3CDTF">2024-03-13T14:17:56Z</dcterms:modified>
</cp:coreProperties>
</file>